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4" r:id="rId7"/>
    <p:sldId id="273" r:id="rId8"/>
    <p:sldId id="265" r:id="rId9"/>
    <p:sldId id="260" r:id="rId10"/>
    <p:sldId id="262" r:id="rId11"/>
    <p:sldId id="261" r:id="rId12"/>
    <p:sldId id="263" r:id="rId13"/>
    <p:sldId id="271"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1388092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45080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228963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374618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83449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51921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2782949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326396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352412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305595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CB880-E712-4853-99D7-0470A41330B4}" type="datetimeFigureOut">
              <a:rPr lang="en-GB" smtClean="0"/>
              <a:t>26/10/17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D00195-AEC0-4ACC-B0B8-F3B04A320CE9}" type="slidenum">
              <a:rPr lang="en-GB" smtClean="0"/>
              <a:t>‹#›</a:t>
            </a:fld>
            <a:endParaRPr lang="en-GB" dirty="0"/>
          </a:p>
        </p:txBody>
      </p:sp>
    </p:spTree>
    <p:extLst>
      <p:ext uri="{BB962C8B-B14F-4D97-AF65-F5344CB8AC3E}">
        <p14:creationId xmlns:p14="http://schemas.microsoft.com/office/powerpoint/2010/main" val="345598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CB880-E712-4853-99D7-0470A41330B4}" type="datetimeFigureOut">
              <a:rPr lang="en-GB" smtClean="0"/>
              <a:t>26/10/17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00195-AEC0-4ACC-B0B8-F3B04A320CE9}" type="slidenum">
              <a:rPr lang="en-GB" smtClean="0"/>
              <a:t>‹#›</a:t>
            </a:fld>
            <a:endParaRPr lang="en-GB" dirty="0"/>
          </a:p>
        </p:txBody>
      </p:sp>
    </p:spTree>
    <p:extLst>
      <p:ext uri="{BB962C8B-B14F-4D97-AF65-F5344CB8AC3E}">
        <p14:creationId xmlns:p14="http://schemas.microsoft.com/office/powerpoint/2010/main" val="221013608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76672"/>
            <a:ext cx="8280920" cy="5544616"/>
          </a:xfrm>
        </p:spPr>
        <p:txBody>
          <a:bodyPr/>
          <a:lstStyle/>
          <a:p>
            <a:endParaRPr lang="en-GB" dirty="0" smtClean="0"/>
          </a:p>
          <a:p>
            <a:r>
              <a:rPr lang="en-US" b="1" dirty="0" smtClean="0"/>
              <a:t>MEDICAL LABORATORY SCIENCE PRACTICE IN IBADAN: </a:t>
            </a:r>
            <a:br>
              <a:rPr lang="en-US" b="1" dirty="0" smtClean="0"/>
            </a:br>
            <a:r>
              <a:rPr lang="en-US" b="1" dirty="0" smtClean="0"/>
              <a:t/>
            </a:r>
            <a:br>
              <a:rPr lang="en-US" b="1" dirty="0" smtClean="0"/>
            </a:br>
            <a:r>
              <a:rPr lang="en-US" b="1" dirty="0" smtClean="0"/>
              <a:t>PAST, PRESENT AND FUTURE</a:t>
            </a:r>
            <a:br>
              <a:rPr lang="en-US" b="1" dirty="0" smtClean="0"/>
            </a:br>
            <a:r>
              <a:rPr lang="en-US" b="1" dirty="0" smtClean="0"/>
              <a:t/>
            </a:r>
            <a:br>
              <a:rPr lang="en-US" b="1" dirty="0" smtClean="0"/>
            </a:br>
            <a:r>
              <a:rPr lang="en-US" b="1" dirty="0" smtClean="0"/>
              <a:t>A TALK DELIVERED AT THE UCH 60</a:t>
            </a:r>
            <a:r>
              <a:rPr lang="en-US" b="1" baseline="30000" dirty="0" smtClean="0"/>
              <a:t>TH</a:t>
            </a:r>
            <a:r>
              <a:rPr lang="en-US" b="1" dirty="0" smtClean="0"/>
              <a:t> ANNIVERSARY COLLOQUIUM, 2017</a:t>
            </a:r>
            <a:br>
              <a:rPr lang="en-US" b="1" dirty="0" smtClean="0"/>
            </a:br>
            <a:r>
              <a:rPr lang="en-US" b="1" dirty="0" smtClean="0"/>
              <a:t/>
            </a:r>
            <a:br>
              <a:rPr lang="en-US" b="1" dirty="0" smtClean="0"/>
            </a:br>
            <a:r>
              <a:rPr lang="en-US" sz="2400" b="1" dirty="0" smtClean="0"/>
              <a:t>DR JOHN OCHEI, PhD, FMLSCN</a:t>
            </a:r>
            <a:endParaRPr lang="en-GB" sz="2400" b="1" dirty="0"/>
          </a:p>
        </p:txBody>
      </p:sp>
    </p:spTree>
    <p:extLst>
      <p:ext uri="{BB962C8B-B14F-4D97-AF65-F5344CB8AC3E}">
        <p14:creationId xmlns:p14="http://schemas.microsoft.com/office/powerpoint/2010/main" val="2568733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12968" cy="6480720"/>
          </a:xfrm>
        </p:spPr>
        <p:txBody>
          <a:bodyPr>
            <a:normAutofit/>
          </a:bodyPr>
          <a:lstStyle/>
          <a:p>
            <a:pPr marL="457200" lvl="1" indent="0">
              <a:buNone/>
            </a:pPr>
            <a:r>
              <a:rPr lang="en-US" b="1" dirty="0" smtClean="0"/>
              <a:t>PRACTICE OF MEDICAL LABORATORY SCIENCE IN IBADAN.</a:t>
            </a:r>
          </a:p>
          <a:p>
            <a:pPr marL="457200" lvl="1" indent="0">
              <a:buNone/>
            </a:pPr>
            <a:endParaRPr lang="en-US" b="1" dirty="0" smtClean="0"/>
          </a:p>
          <a:p>
            <a:pPr marL="457200" lvl="1" indent="0">
              <a:buNone/>
            </a:pPr>
            <a:r>
              <a:rPr lang="en-US" b="1" dirty="0" smtClean="0"/>
              <a:t>THE PAST</a:t>
            </a:r>
          </a:p>
          <a:p>
            <a:r>
              <a:rPr lang="en-GB" dirty="0" smtClean="0"/>
              <a:t>After the establishment of UCH in 1957, the Laboratory Technologist trainees were moved from </a:t>
            </a:r>
            <a:r>
              <a:rPr lang="en-GB" dirty="0" err="1" smtClean="0"/>
              <a:t>Adeoyo</a:t>
            </a:r>
            <a:r>
              <a:rPr lang="en-GB" dirty="0" smtClean="0"/>
              <a:t> Government Hospital to UCH.</a:t>
            </a:r>
          </a:p>
          <a:p>
            <a:endParaRPr lang="en-GB" dirty="0"/>
          </a:p>
          <a:p>
            <a:r>
              <a:rPr lang="en-GB" dirty="0" smtClean="0"/>
              <a:t>Before the promulgation of decree 56, 1968, the training of student lab. technologist has been taken over by Nigerian Laboratory Technologists (Scientists).</a:t>
            </a:r>
          </a:p>
          <a:p>
            <a:endParaRPr lang="en-GB" dirty="0"/>
          </a:p>
        </p:txBody>
      </p:sp>
    </p:spTree>
    <p:extLst>
      <p:ext uri="{BB962C8B-B14F-4D97-AF65-F5344CB8AC3E}">
        <p14:creationId xmlns:p14="http://schemas.microsoft.com/office/powerpoint/2010/main" val="1846768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336704"/>
          </a:xfrm>
        </p:spPr>
        <p:txBody>
          <a:bodyPr>
            <a:normAutofit lnSpcReduction="10000"/>
          </a:bodyPr>
          <a:lstStyle/>
          <a:p>
            <a:r>
              <a:rPr lang="en-GB" b="1" dirty="0" smtClean="0"/>
              <a:t>1964 - 1990</a:t>
            </a:r>
            <a:endParaRPr lang="en-GB" b="1" dirty="0"/>
          </a:p>
          <a:p>
            <a:r>
              <a:rPr lang="en-GB" b="1" dirty="0" smtClean="0"/>
              <a:t>Golden era of MLS practice in Ibadan</a:t>
            </a:r>
          </a:p>
          <a:p>
            <a:pPr>
              <a:buFont typeface="Wingdings" panose="05000000000000000000" pitchFamily="2" charset="2"/>
              <a:buChar char="Ø"/>
            </a:pPr>
            <a:r>
              <a:rPr lang="en-GB" dirty="0" smtClean="0"/>
              <a:t> Effective Hospital administration </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Labs were well funded</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Inter professional respect</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Work ethics at its best</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Commitment!!</a:t>
            </a:r>
          </a:p>
          <a:p>
            <a:pPr marL="0" indent="0">
              <a:buNone/>
            </a:pPr>
            <a:endParaRPr lang="en-GB" dirty="0"/>
          </a:p>
          <a:p>
            <a:pPr marL="0" indent="0">
              <a:buNone/>
            </a:pPr>
            <a:endParaRPr lang="en-GB" dirty="0"/>
          </a:p>
          <a:p>
            <a:pPr marL="0" indent="0">
              <a:buNone/>
            </a:pPr>
            <a:endParaRPr lang="en-GB" dirty="0" smtClean="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1959815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p:spPr>
        <p:txBody>
          <a:bodyPr>
            <a:normAutofit/>
          </a:bodyPr>
          <a:lstStyle/>
          <a:p>
            <a:r>
              <a:rPr lang="en-GB" b="1" dirty="0"/>
              <a:t>1990 – 2010</a:t>
            </a:r>
          </a:p>
          <a:p>
            <a:r>
              <a:rPr lang="en-GB" b="1" dirty="0"/>
              <a:t>Struggling years of MLS </a:t>
            </a:r>
            <a:r>
              <a:rPr lang="en-GB" b="1" dirty="0" smtClean="0"/>
              <a:t>practice in Ibadan</a:t>
            </a:r>
            <a:endParaRPr lang="en-GB" b="1" dirty="0"/>
          </a:p>
          <a:p>
            <a:pPr>
              <a:buFont typeface="Wingdings" panose="05000000000000000000" pitchFamily="2" charset="2"/>
              <a:buChar char="Ø"/>
            </a:pPr>
            <a:r>
              <a:rPr lang="en-GB" dirty="0" smtClean="0"/>
              <a:t> Structural Adjustment Programme (SAP)  was on going then.</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Exodus of experienced professionals.</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Poor laboratory management</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Epileptic electricity supply</a:t>
            </a:r>
          </a:p>
          <a:p>
            <a:pPr marL="0" indent="0">
              <a:buNone/>
            </a:pPr>
            <a:endParaRPr lang="en-GB" dirty="0"/>
          </a:p>
        </p:txBody>
      </p:sp>
    </p:spTree>
    <p:extLst>
      <p:ext uri="{BB962C8B-B14F-4D97-AF65-F5344CB8AC3E}">
        <p14:creationId xmlns:p14="http://schemas.microsoft.com/office/powerpoint/2010/main" val="2411731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lstStyle/>
          <a:p>
            <a:pPr>
              <a:buFont typeface="Wingdings" panose="05000000000000000000" pitchFamily="2" charset="2"/>
              <a:buChar char="Ø"/>
            </a:pPr>
            <a:r>
              <a:rPr lang="en-GB" dirty="0"/>
              <a:t>Shortage of working </a:t>
            </a:r>
            <a:r>
              <a:rPr lang="en-GB" dirty="0" smtClean="0"/>
              <a:t>tools/materials</a:t>
            </a:r>
            <a:endParaRPr lang="en-GB" dirty="0"/>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Poor </a:t>
            </a:r>
            <a:r>
              <a:rPr lang="en-GB" dirty="0"/>
              <a:t>maintenance of equipment</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Low </a:t>
            </a:r>
            <a:r>
              <a:rPr lang="en-GB" dirty="0"/>
              <a:t>workers’ morale</a:t>
            </a:r>
          </a:p>
          <a:p>
            <a:pPr>
              <a:buFont typeface="Wingdings" panose="05000000000000000000" pitchFamily="2" charset="2"/>
              <a:buChar char="Ø"/>
            </a:pPr>
            <a:endParaRPr lang="en-GB" b="1" dirty="0" smtClean="0"/>
          </a:p>
          <a:p>
            <a:pPr>
              <a:buFont typeface="Wingdings" panose="05000000000000000000" pitchFamily="2" charset="2"/>
              <a:buChar char="Ø"/>
            </a:pPr>
            <a:r>
              <a:rPr lang="en-GB" dirty="0" smtClean="0"/>
              <a:t>Inter </a:t>
            </a:r>
            <a:r>
              <a:rPr lang="en-GB" dirty="0"/>
              <a:t>and intra professional conflicts/squabbles</a:t>
            </a:r>
          </a:p>
          <a:p>
            <a:endParaRPr lang="en-GB" dirty="0"/>
          </a:p>
        </p:txBody>
      </p:sp>
    </p:spTree>
    <p:extLst>
      <p:ext uri="{BB962C8B-B14F-4D97-AF65-F5344CB8AC3E}">
        <p14:creationId xmlns:p14="http://schemas.microsoft.com/office/powerpoint/2010/main" val="3042501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336704"/>
          </a:xfrm>
        </p:spPr>
        <p:txBody>
          <a:bodyPr/>
          <a:lstStyle/>
          <a:p>
            <a:r>
              <a:rPr lang="en-GB" b="1" dirty="0" smtClean="0"/>
              <a:t>MEDICAL LABORATORY SCIENCE PRACTICE IN IBADAN.</a:t>
            </a:r>
          </a:p>
          <a:p>
            <a:endParaRPr lang="en-GB" dirty="0"/>
          </a:p>
          <a:p>
            <a:r>
              <a:rPr lang="en-GB" b="1" dirty="0" smtClean="0"/>
              <a:t>PRESENT</a:t>
            </a:r>
          </a:p>
          <a:p>
            <a:r>
              <a:rPr lang="en-GB" dirty="0" smtClean="0"/>
              <a:t>Efforts to reposition the practice of MLS in progress. Practice still not at full potential</a:t>
            </a:r>
          </a:p>
          <a:p>
            <a:r>
              <a:rPr lang="en-GB" dirty="0" smtClean="0"/>
              <a:t>Many practitioners now PhD holders</a:t>
            </a:r>
          </a:p>
          <a:p>
            <a:r>
              <a:rPr lang="en-GB" dirty="0" smtClean="0"/>
              <a:t>New diagnostics and technologies now available</a:t>
            </a:r>
          </a:p>
          <a:p>
            <a:r>
              <a:rPr lang="en-GB" dirty="0" smtClean="0"/>
              <a:t>Still confusion, tension and distrust in the health industry.</a:t>
            </a:r>
          </a:p>
          <a:p>
            <a:endParaRPr lang="en-GB" dirty="0"/>
          </a:p>
        </p:txBody>
      </p:sp>
    </p:spTree>
    <p:extLst>
      <p:ext uri="{BB962C8B-B14F-4D97-AF65-F5344CB8AC3E}">
        <p14:creationId xmlns:p14="http://schemas.microsoft.com/office/powerpoint/2010/main" val="4108922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6336704"/>
          </a:xfrm>
        </p:spPr>
        <p:txBody>
          <a:bodyPr/>
          <a:lstStyle/>
          <a:p>
            <a:r>
              <a:rPr lang="en-GB" b="1" dirty="0" smtClean="0"/>
              <a:t>FUTURE OF MEDICAL LABORATORY PRACTICE IN IBADAN.</a:t>
            </a:r>
          </a:p>
          <a:p>
            <a:endParaRPr lang="en-GB" b="1" dirty="0"/>
          </a:p>
          <a:p>
            <a:r>
              <a:rPr lang="en-GB" dirty="0" smtClean="0"/>
              <a:t>For the practitioners, the future looks real good.</a:t>
            </a:r>
          </a:p>
          <a:p>
            <a:r>
              <a:rPr lang="en-GB" dirty="0" smtClean="0"/>
              <a:t>New frontiers are beckoning</a:t>
            </a:r>
          </a:p>
          <a:p>
            <a:r>
              <a:rPr lang="en-GB" dirty="0" smtClean="0"/>
              <a:t>Motivation by employers is a must to boost professionalism in the practice of MLS.</a:t>
            </a:r>
          </a:p>
          <a:p>
            <a:r>
              <a:rPr lang="en-GB" dirty="0" smtClean="0"/>
              <a:t>Greater awareness </a:t>
            </a:r>
          </a:p>
          <a:p>
            <a:r>
              <a:rPr lang="en-GB" dirty="0" smtClean="0"/>
              <a:t>Council hosted the first MLS Education summit this year to chart the way forward for the professionals.</a:t>
            </a:r>
            <a:endParaRPr lang="en-GB" dirty="0"/>
          </a:p>
        </p:txBody>
      </p:sp>
    </p:spTree>
    <p:extLst>
      <p:ext uri="{BB962C8B-B14F-4D97-AF65-F5344CB8AC3E}">
        <p14:creationId xmlns:p14="http://schemas.microsoft.com/office/powerpoint/2010/main" val="2874875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12968" cy="6552728"/>
          </a:xfrm>
        </p:spPr>
        <p:txBody>
          <a:bodyPr>
            <a:normAutofit lnSpcReduction="10000"/>
          </a:bodyPr>
          <a:lstStyle/>
          <a:p>
            <a:pPr marL="0" indent="0" algn="ctr">
              <a:buNone/>
            </a:pPr>
            <a:r>
              <a:rPr lang="en-GB" b="1" dirty="0" smtClean="0"/>
              <a:t>CONCLUSION</a:t>
            </a:r>
          </a:p>
          <a:p>
            <a:r>
              <a:rPr lang="en-GB" dirty="0" smtClean="0"/>
              <a:t>In conclusion, the MLS practitioner has always been, is and will continue to be a critical stakeholder in the health care industry.</a:t>
            </a:r>
          </a:p>
          <a:p>
            <a:endParaRPr lang="en-GB" dirty="0"/>
          </a:p>
          <a:p>
            <a:r>
              <a:rPr lang="en-GB" dirty="0" smtClean="0"/>
              <a:t>It is myopic and indeed an archaic medicine for any one professional group to think/claim that it alone can manage a patient’s health.</a:t>
            </a:r>
          </a:p>
          <a:p>
            <a:endParaRPr lang="en-GB" dirty="0"/>
          </a:p>
          <a:p>
            <a:r>
              <a:rPr lang="en-GB" dirty="0" smtClean="0"/>
              <a:t>The present and future practitioner of MLS  must be bold and ambitious to acquire more knowledge and skill. This </a:t>
            </a:r>
            <a:r>
              <a:rPr lang="en-GB" smtClean="0"/>
              <a:t>is </a:t>
            </a:r>
            <a:r>
              <a:rPr lang="en-GB" smtClean="0"/>
              <a:t>to </a:t>
            </a:r>
            <a:r>
              <a:rPr lang="en-GB" smtClean="0"/>
              <a:t>enhance </a:t>
            </a:r>
            <a:r>
              <a:rPr lang="en-GB" dirty="0" smtClean="0"/>
              <a:t>the practice of MLS in the </a:t>
            </a:r>
            <a:r>
              <a:rPr lang="en-GB" dirty="0" err="1" smtClean="0"/>
              <a:t>coiuntry</a:t>
            </a:r>
            <a:r>
              <a:rPr lang="en-GB" dirty="0" smtClean="0"/>
              <a:t>.</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3148765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84976" cy="6264696"/>
          </a:xfrm>
        </p:spPr>
        <p:txBody>
          <a:bodyPr/>
          <a:lstStyle/>
          <a:p>
            <a:r>
              <a:rPr lang="en-GB" dirty="0" smtClean="0"/>
              <a:t>The MLS practitioner must be confident and bold enough to guide the clinician when the need arises.</a:t>
            </a:r>
          </a:p>
          <a:p>
            <a:endParaRPr lang="en-GB" dirty="0"/>
          </a:p>
          <a:p>
            <a:r>
              <a:rPr lang="en-GB" dirty="0" smtClean="0"/>
              <a:t>Confident MLS professional should not just issue test results without an accompanying interpretation note.</a:t>
            </a:r>
          </a:p>
          <a:p>
            <a:pPr marL="0" indent="0">
              <a:buNone/>
            </a:pPr>
            <a:endParaRPr lang="en-GB" dirty="0"/>
          </a:p>
          <a:p>
            <a:r>
              <a:rPr lang="en-GB" dirty="0" smtClean="0"/>
              <a:t>Health care of 21</a:t>
            </a:r>
            <a:r>
              <a:rPr lang="en-GB" baseline="30000" dirty="0" smtClean="0"/>
              <a:t>st</a:t>
            </a:r>
            <a:r>
              <a:rPr lang="en-GB" dirty="0" smtClean="0"/>
              <a:t> century requires system thinking by all professionals in the sector.</a:t>
            </a:r>
            <a:endParaRPr lang="en-GB" dirty="0"/>
          </a:p>
        </p:txBody>
      </p:sp>
    </p:spTree>
    <p:extLst>
      <p:ext uri="{BB962C8B-B14F-4D97-AF65-F5344CB8AC3E}">
        <p14:creationId xmlns:p14="http://schemas.microsoft.com/office/powerpoint/2010/main" val="128329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GB" dirty="0" smtClean="0"/>
              <a:t>The Medical Lab. Scientist must always be aware of his/her important role in providing efficient, high quality, cost effective, diagnostic health care services for man.</a:t>
            </a:r>
          </a:p>
          <a:p>
            <a:endParaRPr lang="en-GB" dirty="0"/>
          </a:p>
          <a:p>
            <a:pPr algn="ctr"/>
            <a:r>
              <a:rPr lang="en-GB" b="1" dirty="0" smtClean="0"/>
              <a:t>Thank you.</a:t>
            </a:r>
            <a:endParaRPr lang="en-GB" b="1" dirty="0"/>
          </a:p>
        </p:txBody>
      </p:sp>
    </p:spTree>
    <p:extLst>
      <p:ext uri="{BB962C8B-B14F-4D97-AF65-F5344CB8AC3E}">
        <p14:creationId xmlns:p14="http://schemas.microsoft.com/office/powerpoint/2010/main" val="3517010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32656"/>
            <a:ext cx="8928992" cy="6408712"/>
          </a:xfrm>
        </p:spPr>
        <p:txBody>
          <a:bodyPr>
            <a:normAutofit/>
          </a:bodyPr>
          <a:lstStyle/>
          <a:p>
            <a:pPr algn="ctr"/>
            <a:r>
              <a:rPr lang="en-US" b="1" dirty="0" smtClean="0"/>
              <a:t>OUTLINE</a:t>
            </a:r>
          </a:p>
          <a:p>
            <a:r>
              <a:rPr lang="en-US" dirty="0" smtClean="0"/>
              <a:t>Introduction</a:t>
            </a:r>
          </a:p>
          <a:p>
            <a:r>
              <a:rPr lang="en-US" dirty="0" smtClean="0"/>
              <a:t>Medical Laboratory Science: The Profession: How it all began in Ibadan.</a:t>
            </a:r>
          </a:p>
          <a:p>
            <a:r>
              <a:rPr lang="en-US" dirty="0" smtClean="0"/>
              <a:t>The Past: The golden era of Medical Laboratory Science practice in Ibadan </a:t>
            </a:r>
          </a:p>
          <a:p>
            <a:r>
              <a:rPr lang="en-US" dirty="0" smtClean="0"/>
              <a:t>The years of struggle. </a:t>
            </a:r>
          </a:p>
          <a:p>
            <a:r>
              <a:rPr lang="en-US" dirty="0" smtClean="0"/>
              <a:t>The present: Struggle continues.</a:t>
            </a:r>
          </a:p>
          <a:p>
            <a:r>
              <a:rPr lang="en-US" dirty="0" smtClean="0"/>
              <a:t> Future of MLS practice in Ibadan.</a:t>
            </a:r>
          </a:p>
          <a:p>
            <a:r>
              <a:rPr lang="en-US" dirty="0" smtClean="0"/>
              <a:t>Conclusion </a:t>
            </a:r>
          </a:p>
          <a:p>
            <a:endParaRPr lang="en-GB" dirty="0"/>
          </a:p>
        </p:txBody>
      </p:sp>
    </p:spTree>
    <p:extLst>
      <p:ext uri="{BB962C8B-B14F-4D97-AF65-F5344CB8AC3E}">
        <p14:creationId xmlns:p14="http://schemas.microsoft.com/office/powerpoint/2010/main" val="331299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84976" cy="6336704"/>
          </a:xfrm>
        </p:spPr>
        <p:txBody>
          <a:bodyPr>
            <a:normAutofit lnSpcReduction="10000"/>
          </a:bodyPr>
          <a:lstStyle/>
          <a:p>
            <a:r>
              <a:rPr lang="en-US" dirty="0" smtClean="0"/>
              <a:t> “A doctor who omits or is not provided with facilities for laboratory investigation will frequently fail to arrive at the correct diagnosis. He will therefore apply the wrong treatment or he will apply the combination of alternative treatments. In the former instance, he will fail to alleviate the suffering of his patients while in the latter; he becomes a mere surveyor of poly-pharmacy” </a:t>
            </a:r>
            <a:br>
              <a:rPr lang="en-US" dirty="0" smtClean="0"/>
            </a:br>
            <a:r>
              <a:rPr lang="en-US" dirty="0" smtClean="0"/>
              <a:t>              </a:t>
            </a:r>
          </a:p>
          <a:p>
            <a:r>
              <a:rPr lang="en-US" b="1" dirty="0" smtClean="0"/>
              <a:t>Prof E. A. </a:t>
            </a:r>
            <a:r>
              <a:rPr lang="en-US" b="1" dirty="0" err="1" smtClean="0"/>
              <a:t>Elebute</a:t>
            </a:r>
            <a:r>
              <a:rPr lang="en-US" dirty="0" smtClean="0"/>
              <a:t/>
            </a:r>
            <a:br>
              <a:rPr lang="en-US" dirty="0" smtClean="0"/>
            </a:br>
            <a:r>
              <a:rPr lang="en-US" dirty="0" smtClean="0"/>
              <a:t>Emeritus Professor of Surgery, Former Provost/Medical Director, CMUL, </a:t>
            </a:r>
            <a:r>
              <a:rPr lang="en-US" dirty="0" err="1" smtClean="0"/>
              <a:t>Unilag</a:t>
            </a:r>
            <a:r>
              <a:rPr lang="en-US" dirty="0" smtClean="0"/>
              <a:t>. Friday, 8 May, 1970</a:t>
            </a:r>
            <a:endParaRPr lang="en-GB" dirty="0"/>
          </a:p>
        </p:txBody>
      </p:sp>
    </p:spTree>
    <p:extLst>
      <p:ext uri="{BB962C8B-B14F-4D97-AF65-F5344CB8AC3E}">
        <p14:creationId xmlns:p14="http://schemas.microsoft.com/office/powerpoint/2010/main" val="1672319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79296" cy="6480720"/>
          </a:xfrm>
        </p:spPr>
        <p:txBody>
          <a:bodyPr>
            <a:normAutofit lnSpcReduction="10000"/>
          </a:bodyPr>
          <a:lstStyle/>
          <a:p>
            <a:r>
              <a:rPr lang="en-GB" dirty="0" smtClean="0"/>
              <a:t>Studies in the US have concluded that 60 – 70% of clinical decisions are based on the data (results) generated in the laboratory.</a:t>
            </a:r>
          </a:p>
          <a:p>
            <a:endParaRPr lang="en-GB" dirty="0"/>
          </a:p>
          <a:p>
            <a:endParaRPr lang="en-GB" b="1" dirty="0" smtClean="0"/>
          </a:p>
          <a:p>
            <a:r>
              <a:rPr lang="en-GB" dirty="0" smtClean="0"/>
              <a:t>The above two statements come from non Medical Laboratory Science sources.</a:t>
            </a:r>
          </a:p>
          <a:p>
            <a:endParaRPr lang="en-GB" dirty="0"/>
          </a:p>
          <a:p>
            <a:r>
              <a:rPr lang="en-GB" dirty="0" smtClean="0"/>
              <a:t>They speak volume about the importance of the MLS in overall health care delivery system.</a:t>
            </a:r>
          </a:p>
          <a:p>
            <a:endParaRPr lang="en-GB" dirty="0"/>
          </a:p>
          <a:p>
            <a:r>
              <a:rPr lang="en-GB" dirty="0" smtClean="0"/>
              <a:t>Any misuse or abuse in the utilization of the laboratory in clinical practice is a serious matter.</a:t>
            </a:r>
            <a:endParaRPr lang="en-GB" dirty="0"/>
          </a:p>
        </p:txBody>
      </p:sp>
    </p:spTree>
    <p:extLst>
      <p:ext uri="{BB962C8B-B14F-4D97-AF65-F5344CB8AC3E}">
        <p14:creationId xmlns:p14="http://schemas.microsoft.com/office/powerpoint/2010/main" val="3101231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264696"/>
          </a:xfrm>
        </p:spPr>
        <p:txBody>
          <a:bodyPr/>
          <a:lstStyle/>
          <a:p>
            <a:r>
              <a:rPr lang="en-GB" b="1" dirty="0"/>
              <a:t>THE PROFESSION: A HUMBLE BEGINNING</a:t>
            </a:r>
          </a:p>
          <a:p>
            <a:endParaRPr lang="en-GB" dirty="0"/>
          </a:p>
          <a:p>
            <a:r>
              <a:rPr lang="en-GB" dirty="0"/>
              <a:t>The evolution of medical laboratory science in Nigeria began with the establishment of Pathology Department at the General Hospital, Broad street, Lagos in 1921</a:t>
            </a:r>
            <a:r>
              <a:rPr lang="en-GB" dirty="0" smtClean="0"/>
              <a:t>.</a:t>
            </a:r>
          </a:p>
          <a:p>
            <a:endParaRPr lang="en-GB" dirty="0"/>
          </a:p>
          <a:p>
            <a:r>
              <a:rPr lang="en-GB" dirty="0"/>
              <a:t>The British Medical Laboratory Technicians started to train some indigenous technical assistants who were also known as Junior Lab. Technicians.</a:t>
            </a:r>
          </a:p>
          <a:p>
            <a:endParaRPr lang="en-GB" dirty="0"/>
          </a:p>
          <a:p>
            <a:endParaRPr lang="en-GB" dirty="0"/>
          </a:p>
        </p:txBody>
      </p:sp>
    </p:spTree>
    <p:extLst>
      <p:ext uri="{BB962C8B-B14F-4D97-AF65-F5344CB8AC3E}">
        <p14:creationId xmlns:p14="http://schemas.microsoft.com/office/powerpoint/2010/main" val="932072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12968" cy="6624736"/>
          </a:xfrm>
        </p:spPr>
        <p:txBody>
          <a:bodyPr>
            <a:normAutofit/>
          </a:bodyPr>
          <a:lstStyle/>
          <a:p>
            <a:r>
              <a:rPr lang="en-GB" dirty="0" smtClean="0"/>
              <a:t>In Ibadan, the British Lab. Technicians commenced the training of future lab. technicians at the </a:t>
            </a:r>
            <a:r>
              <a:rPr lang="en-GB" dirty="0" err="1" smtClean="0"/>
              <a:t>Adeoyo</a:t>
            </a:r>
            <a:r>
              <a:rPr lang="en-GB" dirty="0" smtClean="0"/>
              <a:t> Government Hospital in early 1950s. </a:t>
            </a:r>
          </a:p>
          <a:p>
            <a:endParaRPr lang="en-GB" dirty="0"/>
          </a:p>
          <a:p>
            <a:r>
              <a:rPr lang="en-GB" dirty="0" smtClean="0"/>
              <a:t>These trainees spent three years rotating round the four units of Pathology Department in Nigeria and one more year in the UK to obtain the Associate Diploma of the London Institute.</a:t>
            </a:r>
          </a:p>
          <a:p>
            <a:pPr marL="0" indent="0">
              <a:buNone/>
            </a:pPr>
            <a:r>
              <a:rPr lang="en-GB" dirty="0" smtClean="0"/>
              <a:t>	</a:t>
            </a:r>
            <a:endParaRPr lang="en-GB" dirty="0"/>
          </a:p>
          <a:p>
            <a:pPr marL="0" indent="0">
              <a:buNone/>
            </a:pPr>
            <a:r>
              <a:rPr lang="en-GB" dirty="0" smtClean="0"/>
              <a:t>	</a:t>
            </a:r>
            <a:endParaRPr lang="en-GB" dirty="0"/>
          </a:p>
        </p:txBody>
      </p:sp>
    </p:spTree>
    <p:extLst>
      <p:ext uri="{BB962C8B-B14F-4D97-AF65-F5344CB8AC3E}">
        <p14:creationId xmlns:p14="http://schemas.microsoft.com/office/powerpoint/2010/main" val="129764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lstStyle/>
          <a:p>
            <a:pPr marL="0" indent="0" algn="ctr">
              <a:buNone/>
            </a:pPr>
            <a:r>
              <a:rPr lang="en-GB" b="1" dirty="0"/>
              <a:t>JOURNEY TO </a:t>
            </a:r>
            <a:r>
              <a:rPr lang="en-GB" b="1" dirty="0" smtClean="0"/>
              <a:t>PROFESSIONAL STATUS</a:t>
            </a:r>
            <a:endParaRPr lang="en-GB" b="1" dirty="0"/>
          </a:p>
          <a:p>
            <a:endParaRPr lang="en-GB" b="1" dirty="0"/>
          </a:p>
          <a:p>
            <a:r>
              <a:rPr lang="en-GB" b="1" dirty="0"/>
              <a:t>Decree No 56 , 1968</a:t>
            </a:r>
            <a:r>
              <a:rPr lang="en-GB" dirty="0"/>
              <a:t>: This decree was the basic law establishing the profession of medical Laboratory Technology (Science) in Nigeria.</a:t>
            </a:r>
          </a:p>
          <a:p>
            <a:endParaRPr lang="en-GB" dirty="0" smtClean="0"/>
          </a:p>
          <a:p>
            <a:r>
              <a:rPr lang="en-GB" b="1" dirty="0"/>
              <a:t>Decree 5, 1978 and Decree 43, 1988</a:t>
            </a:r>
            <a:r>
              <a:rPr lang="en-GB" dirty="0"/>
              <a:t>: These decrees recognised medical laboratory science as a distinctively regulated profession.</a:t>
            </a:r>
            <a:endParaRPr lang="en-GB" b="1" dirty="0"/>
          </a:p>
          <a:p>
            <a:endParaRPr lang="en-GB" dirty="0"/>
          </a:p>
        </p:txBody>
      </p:sp>
    </p:spTree>
    <p:extLst>
      <p:ext uri="{BB962C8B-B14F-4D97-AF65-F5344CB8AC3E}">
        <p14:creationId xmlns:p14="http://schemas.microsoft.com/office/powerpoint/2010/main" val="1521462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408712"/>
          </a:xfrm>
        </p:spPr>
        <p:txBody>
          <a:bodyPr>
            <a:normAutofit/>
          </a:bodyPr>
          <a:lstStyle/>
          <a:p>
            <a:endParaRPr lang="en-GB" b="1" dirty="0" smtClean="0"/>
          </a:p>
          <a:p>
            <a:r>
              <a:rPr lang="en-GB" b="1" dirty="0" smtClean="0"/>
              <a:t>National Assembly Act 11 of 2003 of the Medical laboratory Science Council of Nigeria</a:t>
            </a:r>
            <a:r>
              <a:rPr lang="en-GB" dirty="0" smtClean="0"/>
              <a:t>: </a:t>
            </a:r>
          </a:p>
          <a:p>
            <a:r>
              <a:rPr lang="en-GB" dirty="0" smtClean="0"/>
              <a:t>This Act repealed all the previous decrees. </a:t>
            </a:r>
          </a:p>
          <a:p>
            <a:endParaRPr lang="en-GB" dirty="0"/>
          </a:p>
          <a:p>
            <a:r>
              <a:rPr lang="en-GB" dirty="0" smtClean="0"/>
              <a:t> It established the Council and its Board charged with, among others, the responsibility to regulate the training and determine the minimum qualification of a practitioner of medical laboratory science.</a:t>
            </a:r>
          </a:p>
          <a:p>
            <a:endParaRPr lang="en-GB" dirty="0" smtClean="0"/>
          </a:p>
          <a:p>
            <a:endParaRPr lang="en-GB" dirty="0" smtClean="0"/>
          </a:p>
          <a:p>
            <a:endParaRPr lang="en-GB" dirty="0"/>
          </a:p>
          <a:p>
            <a:endParaRPr lang="en-GB" dirty="0"/>
          </a:p>
        </p:txBody>
      </p:sp>
    </p:spTree>
    <p:extLst>
      <p:ext uri="{BB962C8B-B14F-4D97-AF65-F5344CB8AC3E}">
        <p14:creationId xmlns:p14="http://schemas.microsoft.com/office/powerpoint/2010/main" val="2195343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txBody>
          <a:bodyPr>
            <a:normAutofit/>
          </a:bodyPr>
          <a:lstStyle/>
          <a:p>
            <a:r>
              <a:rPr lang="en-GB" dirty="0" smtClean="0"/>
              <a:t>Today</a:t>
            </a:r>
            <a:r>
              <a:rPr lang="en-GB" dirty="0"/>
              <a:t>, MLS has satisfied the true  meaning of a profession.</a:t>
            </a:r>
          </a:p>
          <a:p>
            <a:pPr marL="0" indent="0">
              <a:buNone/>
            </a:pPr>
            <a:endParaRPr lang="en-GB" dirty="0" smtClean="0"/>
          </a:p>
          <a:p>
            <a:r>
              <a:rPr lang="en-GB" dirty="0" smtClean="0"/>
              <a:t>And </a:t>
            </a:r>
            <a:r>
              <a:rPr lang="en-GB" dirty="0"/>
              <a:t>the practitioners </a:t>
            </a:r>
            <a:r>
              <a:rPr lang="en-GB" dirty="0" smtClean="0"/>
              <a:t>are now </a:t>
            </a:r>
            <a:r>
              <a:rPr lang="en-GB" dirty="0"/>
              <a:t>recognised as authentic professionals who are not subservient to any other </a:t>
            </a:r>
            <a:r>
              <a:rPr lang="en-GB" dirty="0" smtClean="0"/>
              <a:t>profession.</a:t>
            </a:r>
          </a:p>
          <a:p>
            <a:endParaRPr lang="en-GB" dirty="0"/>
          </a:p>
          <a:p>
            <a:r>
              <a:rPr lang="en-GB" dirty="0" smtClean="0"/>
              <a:t>The Council with its Board is an important agency of the Federal Government.</a:t>
            </a:r>
            <a:endParaRPr lang="en-GB" dirty="0"/>
          </a:p>
          <a:p>
            <a:endParaRPr lang="en-GB" b="1" dirty="0" smtClean="0"/>
          </a:p>
          <a:p>
            <a:endParaRPr lang="en-GB" dirty="0" smtClean="0"/>
          </a:p>
          <a:p>
            <a:endParaRPr lang="en-GB" dirty="0"/>
          </a:p>
          <a:p>
            <a:endParaRPr lang="en-GB" dirty="0" smtClean="0"/>
          </a:p>
        </p:txBody>
      </p:sp>
    </p:spTree>
    <p:extLst>
      <p:ext uri="{BB962C8B-B14F-4D97-AF65-F5344CB8AC3E}">
        <p14:creationId xmlns:p14="http://schemas.microsoft.com/office/powerpoint/2010/main" val="3574464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TotalTime>
  <Words>863</Words>
  <Application>Microsoft Office PowerPoint</Application>
  <PresentationFormat>On-screen Show (4:3)</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Personal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49</cp:revision>
  <dcterms:created xsi:type="dcterms:W3CDTF">2017-10-23T19:47:32Z</dcterms:created>
  <dcterms:modified xsi:type="dcterms:W3CDTF">2017-10-26T07:41:20Z</dcterms:modified>
</cp:coreProperties>
</file>